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61" r:id="rId4"/>
    <p:sldId id="259" r:id="rId5"/>
    <p:sldId id="318" r:id="rId6"/>
    <p:sldId id="319" r:id="rId7"/>
    <p:sldId id="320" r:id="rId8"/>
    <p:sldId id="321" r:id="rId9"/>
    <p:sldId id="260" r:id="rId10"/>
    <p:sldId id="262" r:id="rId11"/>
    <p:sldId id="306" r:id="rId12"/>
    <p:sldId id="308" r:id="rId13"/>
    <p:sldId id="307" r:id="rId14"/>
    <p:sldId id="295" r:id="rId15"/>
    <p:sldId id="264" r:id="rId16"/>
    <p:sldId id="263" r:id="rId17"/>
    <p:sldId id="265" r:id="rId18"/>
    <p:sldId id="266" r:id="rId19"/>
    <p:sldId id="311" r:id="rId20"/>
    <p:sldId id="276" r:id="rId21"/>
    <p:sldId id="271" r:id="rId22"/>
    <p:sldId id="279" r:id="rId23"/>
    <p:sldId id="270" r:id="rId24"/>
    <p:sldId id="315" r:id="rId25"/>
    <p:sldId id="290" r:id="rId26"/>
    <p:sldId id="297" r:id="rId27"/>
    <p:sldId id="298" r:id="rId28"/>
    <p:sldId id="302" r:id="rId29"/>
    <p:sldId id="305" r:id="rId30"/>
    <p:sldId id="317" r:id="rId31"/>
    <p:sldId id="303" r:id="rId32"/>
    <p:sldId id="312" r:id="rId33"/>
    <p:sldId id="313" r:id="rId34"/>
    <p:sldId id="314" r:id="rId35"/>
    <p:sldId id="267" r:id="rId36"/>
    <p:sldId id="286" r:id="rId37"/>
    <p:sldId id="269" r:id="rId38"/>
    <p:sldId id="287" r:id="rId39"/>
    <p:sldId id="268" r:id="rId40"/>
    <p:sldId id="289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A50F197-97D3-4466-B61F-11F1E75948DE}">
          <p14:sldIdLst>
            <p14:sldId id="256"/>
            <p14:sldId id="261"/>
            <p14:sldId id="259"/>
            <p14:sldId id="318"/>
            <p14:sldId id="319"/>
            <p14:sldId id="320"/>
            <p14:sldId id="321"/>
            <p14:sldId id="260"/>
            <p14:sldId id="262"/>
            <p14:sldId id="306"/>
            <p14:sldId id="308"/>
            <p14:sldId id="307"/>
            <p14:sldId id="295"/>
            <p14:sldId id="264"/>
            <p14:sldId id="263"/>
            <p14:sldId id="265"/>
            <p14:sldId id="266"/>
            <p14:sldId id="311"/>
            <p14:sldId id="276"/>
            <p14:sldId id="271"/>
            <p14:sldId id="279"/>
            <p14:sldId id="270"/>
            <p14:sldId id="315"/>
            <p14:sldId id="290"/>
            <p14:sldId id="297"/>
            <p14:sldId id="298"/>
            <p14:sldId id="302"/>
            <p14:sldId id="305"/>
            <p14:sldId id="317"/>
            <p14:sldId id="303"/>
            <p14:sldId id="312"/>
            <p14:sldId id="313"/>
            <p14:sldId id="314"/>
            <p14:sldId id="267"/>
            <p14:sldId id="286"/>
            <p14:sldId id="269"/>
            <p14:sldId id="287"/>
            <p14:sldId id="268"/>
            <p14:sldId id="289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9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8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190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655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273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8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25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27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108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672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1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207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28650" y="1303200"/>
            <a:ext cx="8169750" cy="8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1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32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470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682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548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80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09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63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21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06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8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4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84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6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26C4-FE6A-436D-8C77-EC90671A9F88}" type="datetimeFigureOut">
              <a:rPr lang="ru-RU" smtClean="0"/>
              <a:t>24.05.2016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425B-E59E-43A8-A2E7-02BE1FDA9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62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1980" y="1434783"/>
            <a:ext cx="7772400" cy="2387600"/>
          </a:xfrm>
        </p:spPr>
        <p:txBody>
          <a:bodyPr>
            <a:noAutofit/>
          </a:bodyPr>
          <a:lstStyle/>
          <a:p>
            <a:r>
              <a:rPr lang="ru-RU" sz="2800" dirty="0"/>
              <a:t>Измерение </a:t>
            </a:r>
            <a:r>
              <a:rPr lang="ru-RU" sz="2800" dirty="0" err="1"/>
              <a:t>кросстоков</a:t>
            </a:r>
            <a:r>
              <a:rPr lang="ru-RU" sz="2800" dirty="0"/>
              <a:t>, </a:t>
            </a:r>
            <a:r>
              <a:rPr lang="ru-RU" sz="2800" dirty="0" err="1"/>
              <a:t>послеимпульсов</a:t>
            </a:r>
            <a:r>
              <a:rPr lang="ru-RU" sz="2800" dirty="0"/>
              <a:t> и </a:t>
            </a:r>
            <a:r>
              <a:rPr lang="ru-RU" sz="2800" dirty="0" err="1"/>
              <a:t>темновых</a:t>
            </a:r>
            <a:r>
              <a:rPr lang="ru-RU" sz="2800" dirty="0"/>
              <a:t> шумов </a:t>
            </a:r>
            <a:r>
              <a:rPr lang="ru-RU" sz="2800" dirty="0" err="1"/>
              <a:t>микропиксельных</a:t>
            </a:r>
            <a:r>
              <a:rPr lang="ru-RU" sz="2800" dirty="0"/>
              <a:t> лавинных </a:t>
            </a:r>
            <a:r>
              <a:rPr lang="ru-RU" sz="2800" dirty="0" smtClean="0"/>
              <a:t>фотодиодов</a:t>
            </a:r>
            <a:r>
              <a:rPr lang="en-US" sz="2800" dirty="0" smtClean="0"/>
              <a:t> (</a:t>
            </a:r>
            <a:r>
              <a:rPr lang="en-US" sz="2800" dirty="0" err="1" smtClean="0"/>
              <a:t>SiPM</a:t>
            </a:r>
            <a:r>
              <a:rPr lang="en-US" sz="2800" dirty="0" smtClean="0"/>
              <a:t>)</a:t>
            </a:r>
            <a:r>
              <a:rPr lang="ru-RU" sz="2800" dirty="0" smtClean="0"/>
              <a:t> </a:t>
            </a:r>
            <a:r>
              <a:rPr lang="ru-RU" sz="2800" dirty="0"/>
              <a:t>и теоретическое описание их вклада в энергетическое разрешение детектора.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1050" y="4828858"/>
            <a:ext cx="7414260" cy="505142"/>
          </a:xfrm>
        </p:spPr>
        <p:txBody>
          <a:bodyPr/>
          <a:lstStyle/>
          <a:p>
            <a:r>
              <a:rPr lang="ru-RU" dirty="0" smtClean="0"/>
              <a:t>Олейников Владислав Петрович, аспирант 2-го года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781050" y="5514658"/>
            <a:ext cx="7414260" cy="50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Научный руководитель – </a:t>
            </a:r>
            <a:r>
              <a:rPr lang="ru-RU" dirty="0" err="1" smtClean="0"/>
              <a:t>Поросев</a:t>
            </a:r>
            <a:r>
              <a:rPr lang="ru-RU" dirty="0" smtClean="0"/>
              <a:t> Вячеслав Викторович</a:t>
            </a:r>
            <a:br>
              <a:rPr lang="ru-RU" dirty="0" smtClean="0"/>
            </a:br>
            <a:r>
              <a:rPr lang="ru-RU" dirty="0" smtClean="0"/>
              <a:t>к.ф.-м.н., </a:t>
            </a:r>
            <a:r>
              <a:rPr lang="ru-RU" dirty="0" err="1" smtClean="0"/>
              <a:t>с.н.с</a:t>
            </a:r>
            <a:r>
              <a:rPr lang="ru-RU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0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4" name="Левая фигурная скобка 3"/>
          <p:cNvSpPr/>
          <p:nvPr/>
        </p:nvSpPr>
        <p:spPr>
          <a:xfrm rot="16200000">
            <a:off x="3875938" y="1441663"/>
            <a:ext cx="351998" cy="2411728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688102" y="3011408"/>
            <a:ext cx="272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Квантовая эффективность</a:t>
            </a:r>
          </a:p>
          <a:p>
            <a:r>
              <a:rPr lang="ru-RU" dirty="0" err="1" smtClean="0"/>
              <a:t>Кроссток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" y="4456166"/>
            <a:ext cx="5163663" cy="2198258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1638300" y="2659779"/>
            <a:ext cx="1111820" cy="159980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1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Энергетическое разрешение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" y="1736304"/>
            <a:ext cx="8535934" cy="735223"/>
          </a:xfrm>
          <a:prstGeom prst="rect">
            <a:avLst/>
          </a:prstGeom>
        </p:spPr>
      </p:pic>
      <p:sp>
        <p:nvSpPr>
          <p:cNvPr id="7" name="Левая фигурная скобка 6"/>
          <p:cNvSpPr/>
          <p:nvPr/>
        </p:nvSpPr>
        <p:spPr>
          <a:xfrm rot="16200000">
            <a:off x="7009887" y="1005193"/>
            <a:ext cx="363745" cy="3296414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543553" y="3022084"/>
            <a:ext cx="3649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Флуктуации усиления</a:t>
            </a:r>
          </a:p>
          <a:p>
            <a:r>
              <a:rPr lang="ru-RU" dirty="0" smtClean="0"/>
              <a:t>Вероятность </a:t>
            </a:r>
            <a:r>
              <a:rPr lang="ru-RU" dirty="0" err="1" smtClean="0"/>
              <a:t>послеимпульса</a:t>
            </a:r>
            <a:endParaRPr lang="ru-RU" dirty="0" smtClean="0"/>
          </a:p>
          <a:p>
            <a:r>
              <a:rPr lang="ru-RU" dirty="0" smtClean="0"/>
              <a:t>Константа времени </a:t>
            </a:r>
            <a:r>
              <a:rPr lang="ru-RU" dirty="0" err="1" smtClean="0"/>
              <a:t>послеимпульса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625445"/>
            <a:ext cx="5295900" cy="28229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3" y="5255131"/>
            <a:ext cx="3239267" cy="5114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036155"/>
            <a:ext cx="4030981" cy="5357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6185708"/>
            <a:ext cx="2453641" cy="275878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2552700" y="2720340"/>
            <a:ext cx="2926080" cy="204978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</a:t>
            </a:r>
            <a:r>
              <a:rPr lang="en-US" dirty="0" err="1" smtClean="0"/>
              <a:t>SiPM</a:t>
            </a:r>
            <a:endParaRPr lang="ru-RU" dirty="0"/>
          </a:p>
        </p:txBody>
      </p:sp>
      <p:pic>
        <p:nvPicPr>
          <p:cNvPr id="1026" name="Picture 2" descr="k_s12572-010c_etc_pp_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4" y="2110422"/>
            <a:ext cx="2656205" cy="26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57554" y="494927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854138" y="494927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  <p:pic>
        <p:nvPicPr>
          <p:cNvPr id="8" name="Picture 2" descr="http://www.ketek.net/ketek/ketek-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2" y="2247762"/>
            <a:ext cx="2800061" cy="252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2996" y="3176915"/>
            <a:ext cx="58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11265" y="3249337"/>
            <a:ext cx="58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pic>
        <p:nvPicPr>
          <p:cNvPr id="1030" name="Picture 6" descr="https://encrypted-tbn2.gstatic.com/images?q=tbn:ANd9GcQpgizi8nAjUvuM3gs9NCdTOIZPwZRnv36uXT_NyaC6B-Xr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40204" y="2454804"/>
            <a:ext cx="2960000" cy="167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6234742" y="4936724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12271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установки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8" y="1623060"/>
            <a:ext cx="7788924" cy="33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61140"/>
            <a:ext cx="3934145" cy="37073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Коэффициент усиления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30679"/>
            <a:ext cx="4450186" cy="580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2220" y="290322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Hamamatsu</a:t>
            </a:r>
            <a:endParaRPr lang="ru-RU" dirty="0" smtClean="0"/>
          </a:p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S13360-3050CS</a:t>
            </a:r>
            <a:endParaRPr lang="ru-RU" dirty="0" smtClean="0"/>
          </a:p>
          <a:p>
            <a:endParaRPr lang="ru-RU" dirty="0"/>
          </a:p>
          <a:p>
            <a:r>
              <a:rPr lang="en-US" dirty="0" smtClean="0"/>
              <a:t>71</a:t>
            </a:r>
            <a:r>
              <a:rPr lang="ru-RU" dirty="0" smtClean="0"/>
              <a:t>В, </a:t>
            </a:r>
            <a:r>
              <a:rPr lang="en-US" dirty="0" smtClean="0"/>
              <a:t>270K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73" y="1565773"/>
            <a:ext cx="2826377" cy="21907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25" y="3737572"/>
            <a:ext cx="3434395" cy="29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Напряжение пробоя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4766"/>
            <a:ext cx="5011448" cy="6954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89" y="2784466"/>
            <a:ext cx="3718561" cy="37655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4466"/>
            <a:ext cx="3752850" cy="376472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52898" y="560459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305748" y="560459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5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Проблема измерения </a:t>
            </a:r>
            <a:r>
              <a:rPr lang="ru-RU" dirty="0" err="1" smtClean="0"/>
              <a:t>кросстока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9" y="2636519"/>
            <a:ext cx="4137660" cy="2977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728" y="2036329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лестницы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47" y="5844908"/>
            <a:ext cx="3748153" cy="4446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2636519"/>
            <a:ext cx="3962400" cy="2903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1600" y="2036329"/>
            <a:ext cx="36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Метод интегрирования сигнала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5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dirty="0" smtClean="0"/>
              <a:t>установки – </a:t>
            </a:r>
            <a:r>
              <a:rPr lang="en-US" dirty="0" smtClean="0"/>
              <a:t>offline </a:t>
            </a:r>
            <a:r>
              <a:rPr lang="ru-RU" dirty="0" smtClean="0"/>
              <a:t>анализ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5" y="2034540"/>
            <a:ext cx="8332369" cy="33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Разбиение на части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446"/>
            <a:ext cx="4387850" cy="8984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2156"/>
            <a:ext cx="3319234" cy="33594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20" y="3009871"/>
            <a:ext cx="3497580" cy="33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Отличие от ФЭУ</a:t>
            </a:r>
            <a:endParaRPr lang="ru-RU" dirty="0"/>
          </a:p>
        </p:txBody>
      </p:sp>
      <p:pic>
        <p:nvPicPr>
          <p:cNvPr id="2050" name="Picture 2" descr="https://inspirehep.net/record/1393227/files/pmts-fot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88360"/>
            <a:ext cx="3543947" cy="265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ketek.net/ketek/ketek-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32" y="2110740"/>
            <a:ext cx="3180518" cy="286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39640" y="3268981"/>
            <a:ext cx="75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93221" y="4974305"/>
            <a:ext cx="3447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Основные: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Координатное разрешение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Счетный режим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Зависимость от температуры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 smtClean="0"/>
              <a:t>Кросстоки</a:t>
            </a:r>
            <a:r>
              <a:rPr lang="ru-RU" dirty="0" smtClean="0"/>
              <a:t>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7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сигнала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53640"/>
            <a:ext cx="3082290" cy="29901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" y="1607819"/>
            <a:ext cx="6652421" cy="6943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40" y="2514600"/>
            <a:ext cx="2952332" cy="16459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940" y="4221480"/>
            <a:ext cx="3075346" cy="16926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272" y="2449924"/>
            <a:ext cx="3075347" cy="17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Корреляции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627854" y="1451238"/>
            <a:ext cx="2905561" cy="2659332"/>
            <a:chOff x="1702965" y="1447799"/>
            <a:chExt cx="5513174" cy="531342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2965" y="1447799"/>
              <a:ext cx="5513174" cy="5313421"/>
            </a:xfrm>
            <a:prstGeom prst="rect">
              <a:avLst/>
            </a:prstGeom>
          </p:spPr>
        </p:pic>
        <p:sp>
          <p:nvSpPr>
            <p:cNvPr id="4" name="Прямоугольник 3"/>
            <p:cNvSpPr/>
            <p:nvPr/>
          </p:nvSpPr>
          <p:spPr>
            <a:xfrm>
              <a:off x="3665220" y="4617720"/>
              <a:ext cx="2171700" cy="147066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2491740" y="1508760"/>
              <a:ext cx="4625340" cy="3108960"/>
            </a:xfrm>
            <a:prstGeom prst="rect">
              <a:avLst/>
            </a:prstGeom>
            <a:noFill/>
            <a:ln w="539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3566694" y="1427807"/>
            <a:ext cx="2744873" cy="2659332"/>
            <a:chOff x="5098122" y="1426343"/>
            <a:chExt cx="3337218" cy="3233216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8122" y="1426343"/>
              <a:ext cx="3337218" cy="3233216"/>
            </a:xfrm>
            <a:prstGeom prst="rect">
              <a:avLst/>
            </a:prstGeom>
          </p:spPr>
        </p:pic>
        <p:grpSp>
          <p:nvGrpSpPr>
            <p:cNvPr id="13" name="Группа 12"/>
            <p:cNvGrpSpPr/>
            <p:nvPr/>
          </p:nvGrpSpPr>
          <p:grpSpPr>
            <a:xfrm>
              <a:off x="5530760" y="1467974"/>
              <a:ext cx="2811949" cy="2821138"/>
              <a:chOff x="2522220" y="1485900"/>
              <a:chExt cx="4663440" cy="4678680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2522220" y="1485900"/>
                <a:ext cx="4663440" cy="4678680"/>
              </a:xfrm>
              <a:prstGeom prst="rect">
                <a:avLst/>
              </a:prstGeom>
              <a:noFill/>
              <a:ln w="539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4255418" y="4221480"/>
                <a:ext cx="1451962" cy="1943099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/>
              <p:cNvSpPr/>
              <p:nvPr/>
            </p:nvSpPr>
            <p:spPr>
              <a:xfrm>
                <a:off x="3150214" y="4221480"/>
                <a:ext cx="1070654" cy="1943099"/>
              </a:xfrm>
              <a:prstGeom prst="rect">
                <a:avLst/>
              </a:prstGeom>
              <a:noFill/>
              <a:ln w="539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pic>
        <p:nvPicPr>
          <p:cNvPr id="37" name="Рисунок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64" y="4087139"/>
            <a:ext cx="2754630" cy="2701142"/>
          </a:xfrm>
          <a:prstGeom prst="rect">
            <a:avLst/>
          </a:prstGeom>
        </p:spPr>
      </p:pic>
      <p:cxnSp>
        <p:nvCxnSpPr>
          <p:cNvPr id="42" name="Прямая со стрелкой 41"/>
          <p:cNvCxnSpPr/>
          <p:nvPr/>
        </p:nvCxnSpPr>
        <p:spPr>
          <a:xfrm flipH="1">
            <a:off x="3302059" y="3591209"/>
            <a:ext cx="1141260" cy="66485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Рисунок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499" y="4152804"/>
            <a:ext cx="2754630" cy="2635477"/>
          </a:xfrm>
          <a:prstGeom prst="rect">
            <a:avLst/>
          </a:prstGeom>
        </p:spPr>
      </p:pic>
      <p:cxnSp>
        <p:nvCxnSpPr>
          <p:cNvPr id="53" name="Прямая со стрелкой 52"/>
          <p:cNvCxnSpPr/>
          <p:nvPr/>
        </p:nvCxnSpPr>
        <p:spPr>
          <a:xfrm>
            <a:off x="5011814" y="3577521"/>
            <a:ext cx="961884" cy="81569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5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 временных интервалов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20" y="1905790"/>
            <a:ext cx="4765769" cy="46409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88" y="1965959"/>
            <a:ext cx="2283411" cy="22006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88" y="4368969"/>
            <a:ext cx="2283411" cy="221224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08370" y="3284220"/>
            <a:ext cx="516127" cy="6477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361267" y="5547360"/>
            <a:ext cx="456184" cy="80034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434" y="1448613"/>
            <a:ext cx="6411132" cy="4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Кроссток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481448" y="2014576"/>
            <a:ext cx="2939461" cy="2832959"/>
            <a:chOff x="2122170" y="2651760"/>
            <a:chExt cx="4004210" cy="3859130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2170" y="2651760"/>
              <a:ext cx="4004210" cy="385913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3566160" y="4983480"/>
              <a:ext cx="1005840" cy="105918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667000" y="4922520"/>
              <a:ext cx="1958340" cy="1181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628650" y="1668139"/>
            <a:ext cx="2792259" cy="228813"/>
            <a:chOff x="1340644" y="1825942"/>
            <a:chExt cx="6462712" cy="52959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644" y="1890392"/>
              <a:ext cx="6462712" cy="465140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2872740" y="1825942"/>
              <a:ext cx="1866900" cy="529590"/>
            </a:xfrm>
            <a:prstGeom prst="rect">
              <a:avLst/>
            </a:prstGeom>
            <a:noFill/>
            <a:ln w="38100">
              <a:solidFill>
                <a:schemeClr val="accent6"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4922520" y="1825942"/>
              <a:ext cx="2880836" cy="529590"/>
            </a:xfrm>
            <a:prstGeom prst="rect">
              <a:avLst/>
            </a:prstGeom>
            <a:noFill/>
            <a:ln w="38100">
              <a:solidFill>
                <a:srgbClr val="FF0000">
                  <a:alpha val="4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819" y="1668139"/>
            <a:ext cx="1868052" cy="18116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3678629" y="1424979"/>
            <a:ext cx="18680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Hamamatsu S13360-3050CS</a:t>
            </a:r>
            <a:endParaRPr lang="ru-RU" sz="11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731" y="1668139"/>
            <a:ext cx="1848778" cy="18116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866892" y="1429634"/>
            <a:ext cx="14638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KETEK PM1125NS-SB0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4690035" y="3419914"/>
            <a:ext cx="18533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 err="1"/>
              <a:t>Hamamatsu</a:t>
            </a:r>
            <a:r>
              <a:rPr lang="ru-RU" sz="1100" dirty="0"/>
              <a:t> S10362-11-100C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629" y="3681524"/>
            <a:ext cx="1868052" cy="181663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872" y="3711015"/>
            <a:ext cx="1901901" cy="18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4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 - </a:t>
            </a:r>
            <a:r>
              <a:rPr lang="ru-RU" dirty="0" smtClean="0"/>
              <a:t>избыточный фактор шума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5494"/>
            <a:ext cx="3989812" cy="4978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30" y="1714995"/>
            <a:ext cx="3635225" cy="6988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557220"/>
            <a:ext cx="3703126" cy="363266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68927" y="63065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776" y="2501687"/>
            <a:ext cx="3816819" cy="374373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17913" y="63065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70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Квантовая эффективность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02180"/>
            <a:ext cx="3951342" cy="394716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496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15" y="2202180"/>
            <a:ext cx="4028325" cy="394716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69" y="1678706"/>
            <a:ext cx="3614108" cy="4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Энергетическое разрешение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77" y="2074525"/>
            <a:ext cx="4011563" cy="39605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30" y="2048546"/>
            <a:ext cx="4063210" cy="40245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0303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606092" y="634460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sp>
        <p:nvSpPr>
          <p:cNvPr id="8" name="Полилиния 7"/>
          <p:cNvSpPr/>
          <p:nvPr/>
        </p:nvSpPr>
        <p:spPr>
          <a:xfrm>
            <a:off x="1303020" y="2125980"/>
            <a:ext cx="3070860" cy="2667040"/>
          </a:xfrm>
          <a:custGeom>
            <a:avLst/>
            <a:gdLst>
              <a:gd name="connsiteX0" fmla="*/ 0 w 3112924"/>
              <a:gd name="connsiteY0" fmla="*/ 0 h 2667040"/>
              <a:gd name="connsiteX1" fmla="*/ 137160 w 3112924"/>
              <a:gd name="connsiteY1" fmla="*/ 624840 h 2667040"/>
              <a:gd name="connsiteX2" fmla="*/ 297180 w 3112924"/>
              <a:gd name="connsiteY2" fmla="*/ 1249680 h 2667040"/>
              <a:gd name="connsiteX3" fmla="*/ 579120 w 3112924"/>
              <a:gd name="connsiteY3" fmla="*/ 1805940 h 2667040"/>
              <a:gd name="connsiteX4" fmla="*/ 838200 w 3112924"/>
              <a:gd name="connsiteY4" fmla="*/ 2110740 h 2667040"/>
              <a:gd name="connsiteX5" fmla="*/ 1143000 w 3112924"/>
              <a:gd name="connsiteY5" fmla="*/ 2377440 h 2667040"/>
              <a:gd name="connsiteX6" fmla="*/ 1493520 w 3112924"/>
              <a:gd name="connsiteY6" fmla="*/ 2522220 h 2667040"/>
              <a:gd name="connsiteX7" fmla="*/ 2255520 w 3112924"/>
              <a:gd name="connsiteY7" fmla="*/ 2659380 h 2667040"/>
              <a:gd name="connsiteX8" fmla="*/ 2834640 w 3112924"/>
              <a:gd name="connsiteY8" fmla="*/ 2644140 h 2667040"/>
              <a:gd name="connsiteX9" fmla="*/ 3086100 w 3112924"/>
              <a:gd name="connsiteY9" fmla="*/ 2598420 h 2667040"/>
              <a:gd name="connsiteX10" fmla="*/ 3093720 w 3112924"/>
              <a:gd name="connsiteY10" fmla="*/ 2598420 h 2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12924" h="2667040">
                <a:moveTo>
                  <a:pt x="0" y="0"/>
                </a:moveTo>
                <a:cubicBezTo>
                  <a:pt x="43815" y="208280"/>
                  <a:pt x="87630" y="416560"/>
                  <a:pt x="137160" y="624840"/>
                </a:cubicBezTo>
                <a:cubicBezTo>
                  <a:pt x="186690" y="833120"/>
                  <a:pt x="223520" y="1052830"/>
                  <a:pt x="297180" y="1249680"/>
                </a:cubicBezTo>
                <a:cubicBezTo>
                  <a:pt x="370840" y="1446530"/>
                  <a:pt x="488950" y="1662430"/>
                  <a:pt x="579120" y="1805940"/>
                </a:cubicBezTo>
                <a:cubicBezTo>
                  <a:pt x="669290" y="1949450"/>
                  <a:pt x="744220" y="2015490"/>
                  <a:pt x="838200" y="2110740"/>
                </a:cubicBezTo>
                <a:cubicBezTo>
                  <a:pt x="932180" y="2205990"/>
                  <a:pt x="1033780" y="2308860"/>
                  <a:pt x="1143000" y="2377440"/>
                </a:cubicBezTo>
                <a:cubicBezTo>
                  <a:pt x="1252220" y="2446020"/>
                  <a:pt x="1308100" y="2475230"/>
                  <a:pt x="1493520" y="2522220"/>
                </a:cubicBezTo>
                <a:cubicBezTo>
                  <a:pt x="1678940" y="2569210"/>
                  <a:pt x="2032000" y="2639060"/>
                  <a:pt x="2255520" y="2659380"/>
                </a:cubicBezTo>
                <a:cubicBezTo>
                  <a:pt x="2479040" y="2679700"/>
                  <a:pt x="2696210" y="2654300"/>
                  <a:pt x="2834640" y="2644140"/>
                </a:cubicBezTo>
                <a:cubicBezTo>
                  <a:pt x="2973070" y="2633980"/>
                  <a:pt x="3042920" y="2606040"/>
                  <a:pt x="3086100" y="2598420"/>
                </a:cubicBezTo>
                <a:cubicBezTo>
                  <a:pt x="3129280" y="2590800"/>
                  <a:pt x="3111500" y="2594610"/>
                  <a:pt x="3093720" y="2598420"/>
                </a:cubicBez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4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Результаты: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359859" y="1671320"/>
          <a:ext cx="8424282" cy="325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125"/>
                <a:gridCol w="1684655"/>
                <a:gridCol w="1745395"/>
                <a:gridCol w="2093107"/>
              </a:tblGrid>
              <a:tr h="69088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Hamamatsu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S13360-3050CS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KETEK </a:t>
                      </a:r>
                      <a:endParaRPr lang="en-US" sz="18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PM1125NS-SB0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 smtClean="0"/>
                        <a:t>Hamamatsu</a:t>
                      </a:r>
                      <a:r>
                        <a:rPr lang="ru-RU" sz="1800" dirty="0" smtClean="0"/>
                        <a:t> S10362-11-100C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 smtClean="0"/>
                        <a:t>Темновой</a:t>
                      </a:r>
                      <a:r>
                        <a:rPr lang="ru-RU" dirty="0" smtClean="0"/>
                        <a:t> шум </a:t>
                      </a:r>
                      <a:r>
                        <a:rPr lang="en-US" dirty="0" smtClean="0"/>
                        <a:t>[</a:t>
                      </a:r>
                      <a:r>
                        <a:rPr lang="ru-RU" sz="1800" dirty="0" smtClean="0"/>
                        <a:t>кГц </a:t>
                      </a:r>
                      <a:r>
                        <a:rPr lang="en-US" sz="1800" dirty="0" smtClean="0"/>
                        <a:t>/ </a:t>
                      </a:r>
                      <a:r>
                        <a:rPr lang="ru-RU" sz="1800" dirty="0" smtClean="0"/>
                        <a:t>мм</a:t>
                      </a:r>
                      <a:r>
                        <a:rPr lang="en-US" sz="1800" dirty="0" smtClean="0"/>
                        <a:t>^2</a:t>
                      </a:r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err="1" smtClean="0"/>
                        <a:t>Кроссток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6%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Вероятность </a:t>
                      </a:r>
                      <a:r>
                        <a:rPr lang="ru-RU" dirty="0" err="1" smtClean="0"/>
                        <a:t>послеимпульса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9%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10% (быстрая)</a:t>
                      </a:r>
                      <a:br>
                        <a:rPr lang="ru-RU" dirty="0" smtClean="0"/>
                      </a:br>
                      <a:r>
                        <a:rPr lang="ru-RU" dirty="0" smtClean="0"/>
                        <a:t>15% (медленная)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Константа</a:t>
                      </a:r>
                      <a:r>
                        <a:rPr lang="ru-RU" baseline="0" dirty="0" smtClean="0"/>
                        <a:t> времени </a:t>
                      </a:r>
                      <a:r>
                        <a:rPr lang="ru-RU" baseline="0" dirty="0" err="1" smtClean="0"/>
                        <a:t>послеимпульса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[</a:t>
                      </a:r>
                      <a:r>
                        <a:rPr lang="ru-RU" baseline="0" dirty="0" err="1" smtClean="0"/>
                        <a:t>нс</a:t>
                      </a:r>
                      <a:r>
                        <a:rPr lang="en-US" baseline="0" dirty="0" smtClean="0"/>
                        <a:t>]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 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28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35 (быстрая)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170  (медленная)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53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ENF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710940" y="2392680"/>
            <a:ext cx="6858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718560" y="4008120"/>
            <a:ext cx="6858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2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Сборка детектора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457679" y="1466511"/>
            <a:ext cx="6955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Малодозная</a:t>
            </a:r>
            <a:r>
              <a:rPr lang="ru-RU" sz="2800" dirty="0" smtClean="0"/>
              <a:t> рентгеновская установка (ИЯФ)</a:t>
            </a:r>
            <a:endParaRPr lang="ru-RU" sz="2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6" y="1989731"/>
            <a:ext cx="2703044" cy="30984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51" y="2044134"/>
            <a:ext cx="3168239" cy="309936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48" y="2044134"/>
            <a:ext cx="2614692" cy="437434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858772" y="5426739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0026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1592580"/>
            <a:ext cx="8248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Измерены </a:t>
            </a:r>
            <a:r>
              <a:rPr lang="ru-RU" dirty="0" err="1" smtClean="0"/>
              <a:t>темновые</a:t>
            </a:r>
            <a:r>
              <a:rPr lang="ru-RU" dirty="0" smtClean="0"/>
              <a:t> шумы, </a:t>
            </a:r>
            <a:r>
              <a:rPr lang="ru-RU" dirty="0" err="1" smtClean="0"/>
              <a:t>кросстоки</a:t>
            </a:r>
            <a:r>
              <a:rPr lang="ru-RU" dirty="0" smtClean="0"/>
              <a:t> и </a:t>
            </a:r>
            <a:r>
              <a:rPr lang="ru-RU" dirty="0" err="1" smtClean="0"/>
              <a:t>послеимпульсы</a:t>
            </a:r>
            <a:r>
              <a:rPr lang="ru-RU" dirty="0" smtClean="0"/>
              <a:t> для 3-х типо</a:t>
            </a:r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en-US" dirty="0" err="1" smtClean="0"/>
              <a:t>SiPM</a:t>
            </a:r>
            <a:r>
              <a:rPr lang="en-US" dirty="0" smtClean="0"/>
              <a:t>: </a:t>
            </a:r>
            <a:r>
              <a:rPr lang="en-US" dirty="0"/>
              <a:t>Hamamatsu </a:t>
            </a:r>
            <a:r>
              <a:rPr lang="en-US" dirty="0" smtClean="0"/>
              <a:t>S13360-3050CS</a:t>
            </a:r>
            <a:r>
              <a:rPr lang="ru-RU" dirty="0" smtClean="0"/>
              <a:t>, </a:t>
            </a:r>
            <a:r>
              <a:rPr lang="ru-RU" dirty="0"/>
              <a:t>KETEK </a:t>
            </a:r>
            <a:r>
              <a:rPr lang="ru-RU" dirty="0" smtClean="0"/>
              <a:t>PM1125NS-SB0, </a:t>
            </a:r>
            <a:r>
              <a:rPr lang="ru-RU" dirty="0" err="1"/>
              <a:t>Hamamatsu</a:t>
            </a:r>
            <a:r>
              <a:rPr lang="ru-RU" dirty="0"/>
              <a:t> </a:t>
            </a:r>
            <a:r>
              <a:rPr lang="ru-RU" dirty="0" smtClean="0"/>
              <a:t>S10362-11-100C</a:t>
            </a: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Измерены </a:t>
            </a:r>
            <a:r>
              <a:rPr lang="en-US" dirty="0" smtClean="0"/>
              <a:t>ENF</a:t>
            </a:r>
            <a:r>
              <a:rPr lang="ru-RU" dirty="0" smtClean="0"/>
              <a:t> и энергетическое разрешение. Экспериментальные значения хорошо согласуются с теоретическим описанием.</a:t>
            </a: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Произведена проверка модели 4-х ближайших соседей: отклонение от модели менее 10%.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Написана статья в </a:t>
            </a:r>
            <a:r>
              <a:rPr lang="en-US" dirty="0" smtClean="0"/>
              <a:t>JINST</a:t>
            </a:r>
            <a:endParaRPr lang="ru-RU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Ведется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857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95607"/>
            <a:ext cx="7886700" cy="902074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1466538"/>
            <a:ext cx="7242810" cy="53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06680" y="2674619"/>
            <a:ext cx="8929718" cy="9567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 smtClean="0">
                <a:solidFill>
                  <a:srgbClr val="00B050"/>
                </a:solidFill>
                <a:latin typeface="Comic Sans MS" pitchFamily="66" charset="0"/>
              </a:rPr>
              <a:t>Спасибо за внимание!</a:t>
            </a:r>
            <a:endParaRPr lang="ru-RU" sz="6600" dirty="0">
              <a:solidFill>
                <a:srgbClr val="00B05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 временных интервалов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916" y="5248612"/>
            <a:ext cx="2374594" cy="477202"/>
          </a:xfrm>
          <a:prstGeom prst="rect">
            <a:avLst/>
          </a:prstGeom>
        </p:spPr>
      </p:pic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24666" y="1782435"/>
            <a:ext cx="355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Один процесс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18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 временных интервалов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28650" y="1782435"/>
            <a:ext cx="655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Два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 и </a:t>
            </a:r>
            <a:r>
              <a:rPr lang="ru-RU" dirty="0" err="1" smtClean="0"/>
              <a:t>послеимпульсы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47" y="5408186"/>
            <a:ext cx="6411132" cy="42346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764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 временных интервалов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28650" y="2895600"/>
            <a:ext cx="6431280" cy="76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7807" y="3055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76408" y="305562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65660" y="30556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+ </a:t>
            </a:r>
            <a:r>
              <a:rPr lang="en-US" dirty="0" err="1" smtClean="0"/>
              <a:t>dt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6" idx="0"/>
          </p:cNvCxnSpPr>
          <p:nvPr/>
        </p:nvCxnSpPr>
        <p:spPr>
          <a:xfrm>
            <a:off x="6286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310375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667250" y="2781300"/>
            <a:ext cx="0" cy="2743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Левая фигурная скобка 13"/>
          <p:cNvSpPr/>
          <p:nvPr/>
        </p:nvSpPr>
        <p:spPr>
          <a:xfrm rot="16200000">
            <a:off x="2293514" y="1721988"/>
            <a:ext cx="351998" cy="3681725"/>
          </a:xfrm>
          <a:prstGeom prst="leftBrace">
            <a:avLst>
              <a:gd name="adj1" fmla="val 8333"/>
              <a:gd name="adj2" fmla="val 4875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737360" y="3891250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 импульсов</a:t>
            </a:r>
            <a:endParaRPr lang="ru-RU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16200000">
            <a:off x="4361242" y="3359499"/>
            <a:ext cx="282465" cy="360036"/>
          </a:xfrm>
          <a:prstGeom prst="leftBrace">
            <a:avLst>
              <a:gd name="adj1" fmla="val 8333"/>
              <a:gd name="adj2" fmla="val 50874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11199" y="389125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Один импульс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628650" y="1733287"/>
            <a:ext cx="760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Три процесса – </a:t>
            </a:r>
            <a:r>
              <a:rPr lang="ru-RU" dirty="0" err="1" smtClean="0"/>
              <a:t>темновой</a:t>
            </a:r>
            <a:r>
              <a:rPr lang="ru-RU" dirty="0" smtClean="0"/>
              <a:t> шум, </a:t>
            </a:r>
            <a:r>
              <a:rPr lang="ru-RU" dirty="0" err="1" smtClean="0"/>
              <a:t>послеимпульсы</a:t>
            </a:r>
            <a:r>
              <a:rPr lang="ru-RU" dirty="0" smtClean="0"/>
              <a:t> (быстрые и медленные)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80" y="4668780"/>
            <a:ext cx="5219666" cy="17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распространения света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52418"/>
            <a:ext cx="8035079" cy="196930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02338" y="3638244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4 nearest neighbors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48526" y="3638244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8 nearest neighbors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978990" y="3616851"/>
            <a:ext cx="1491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R10"/>
              </a:rPr>
              <a:t>8 </a:t>
            </a:r>
            <a:r>
              <a:rPr lang="en-US" sz="1600" dirty="0" smtClean="0">
                <a:latin typeface="CMR10"/>
              </a:rPr>
              <a:t>L-connected</a:t>
            </a:r>
            <a:r>
              <a:rPr lang="ru-RU" sz="1600" dirty="0" smtClean="0">
                <a:latin typeface="CMR10"/>
              </a:rPr>
              <a:t> </a:t>
            </a:r>
          </a:p>
          <a:p>
            <a:pPr algn="ctr"/>
            <a:r>
              <a:rPr lang="en-US" sz="1600" dirty="0" smtClean="0">
                <a:latin typeface="CMR10"/>
              </a:rPr>
              <a:t>neighbors</a:t>
            </a:r>
            <a:endParaRPr lang="ru-RU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50341" y="3646618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MR10"/>
              </a:rPr>
              <a:t>all neighbors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7713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39687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441829"/>
            <a:ext cx="3712916" cy="36046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36" y="2433268"/>
            <a:ext cx="3617524" cy="3613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" y="1796039"/>
            <a:ext cx="3448939" cy="4770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99" y="1907377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033551" y="6215221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</p:spTree>
    <p:extLst>
      <p:ext uri="{BB962C8B-B14F-4D97-AF65-F5344CB8AC3E}">
        <p14:creationId xmlns:p14="http://schemas.microsoft.com/office/powerpoint/2010/main" val="41093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Темновой</a:t>
            </a:r>
            <a:r>
              <a:rPr lang="ru-RU" dirty="0" smtClean="0"/>
              <a:t> шум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1634393"/>
            <a:ext cx="2611755" cy="2543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79071" y="6069418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2" y="2034558"/>
            <a:ext cx="3937248" cy="38890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57" y="2034558"/>
            <a:ext cx="3882293" cy="390104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699252" y="6069418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18762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: вероятность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0760"/>
            <a:ext cx="3971780" cy="38223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80" y="2270760"/>
            <a:ext cx="3930358" cy="382238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117371" y="6106733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958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r>
              <a:rPr lang="ru-RU" dirty="0" smtClean="0"/>
              <a:t>: </a:t>
            </a:r>
            <a:r>
              <a:rPr lang="ru-RU" dirty="0"/>
              <a:t>вероятность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117371" y="6106733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Медленная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13414"/>
            <a:ext cx="3814346" cy="36642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35" y="2315288"/>
            <a:ext cx="3773815" cy="36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68" y="1378058"/>
            <a:ext cx="7617782" cy="54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0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 smtClean="0"/>
              <a:t>Послеимпульсы</a:t>
            </a:r>
            <a:r>
              <a:rPr lang="ru-RU" sz="3600" dirty="0" smtClean="0"/>
              <a:t>: постоянная времени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7661" y="609314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9" y="2270760"/>
            <a:ext cx="3947191" cy="38891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33" y="2209966"/>
            <a:ext cx="3974172" cy="39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 smtClean="0"/>
              <a:t>Послеимпульсы</a:t>
            </a:r>
            <a:r>
              <a:rPr lang="ru-RU" sz="3600" dirty="0" smtClean="0"/>
              <a:t>: постоянная времени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7661" y="609314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Hamamatsu</a:t>
            </a:r>
            <a:r>
              <a:rPr lang="ru-RU" dirty="0"/>
              <a:t> S10362-11-100C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Медленная компонента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3" y="2209966"/>
            <a:ext cx="4081102" cy="39499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94" y="2250325"/>
            <a:ext cx="3988655" cy="38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69" y="2270760"/>
            <a:ext cx="3947548" cy="38223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17" y="2270760"/>
            <a:ext cx="3966623" cy="382238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117371" y="6179522"/>
            <a:ext cx="2909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Hamamatsu S13360-3050CS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0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Послеимпульсы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93620" y="1661160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Быстрая компонента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0760"/>
            <a:ext cx="3956546" cy="39087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2308711"/>
            <a:ext cx="3832860" cy="383286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436112" y="6186993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KETEK PM1125NS-SB0</a:t>
            </a:r>
          </a:p>
        </p:txBody>
      </p:sp>
    </p:spTree>
    <p:extLst>
      <p:ext uri="{BB962C8B-B14F-4D97-AF65-F5344CB8AC3E}">
        <p14:creationId xmlns:p14="http://schemas.microsoft.com/office/powerpoint/2010/main" val="34923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1404574"/>
            <a:ext cx="7269480" cy="545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SiPM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412909"/>
            <a:ext cx="7284720" cy="54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7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56" y="1383558"/>
            <a:ext cx="7318687" cy="54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Область применения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6592"/>
            <a:ext cx="2910841" cy="3125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6340"/>
            <a:ext cx="1836420" cy="18516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500" y="1548038"/>
            <a:ext cx="361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Криогенный лавинный детектор (ИЯФ)</a:t>
            </a:r>
            <a:endParaRPr lang="ru-RU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20" y="5006341"/>
            <a:ext cx="168270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41030" cy="902074"/>
          </a:xfrm>
        </p:spPr>
        <p:txBody>
          <a:bodyPr>
            <a:noAutofit/>
          </a:bodyPr>
          <a:lstStyle/>
          <a:p>
            <a:r>
              <a:rPr lang="ru-RU" dirty="0" smtClean="0"/>
              <a:t>Область применения (в будущем)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01007" y="1484945"/>
            <a:ext cx="7903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Малодозная</a:t>
            </a:r>
            <a:r>
              <a:rPr lang="ru-RU" sz="2800" dirty="0" smtClean="0"/>
              <a:t> рентгеновская установка (Толмачево)</a:t>
            </a:r>
            <a:endParaRPr lang="ru-RU" sz="2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55" y="2084206"/>
            <a:ext cx="1463869" cy="446919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7" y="2084206"/>
            <a:ext cx="58102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1118</TotalTime>
  <Words>428</Words>
  <Application>Microsoft Office PowerPoint</Application>
  <PresentationFormat>Экран (4:3)</PresentationFormat>
  <Paragraphs>151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CMR10</vt:lpstr>
      <vt:lpstr>Comic Sans MS</vt:lpstr>
      <vt:lpstr>Courier New</vt:lpstr>
      <vt:lpstr>Тема Office</vt:lpstr>
      <vt:lpstr>1_Тема Office</vt:lpstr>
      <vt:lpstr>Измерение кросстоков, послеимпульсов и темновых шумов микропиксельных лавинных фотодиодов (SiPM) и теоретическое описание их вклада в энергетическое разрешение детектора. </vt:lpstr>
      <vt:lpstr>Отличие от ФЭУ</vt:lpstr>
      <vt:lpstr>Устройство SiPM</vt:lpstr>
      <vt:lpstr>Устройство SiPM</vt:lpstr>
      <vt:lpstr>Устройство SiPM</vt:lpstr>
      <vt:lpstr>Устройство SiPM</vt:lpstr>
      <vt:lpstr>Презентация PowerPoint</vt:lpstr>
      <vt:lpstr>Область применения</vt:lpstr>
      <vt:lpstr>Область применения (в будущем)</vt:lpstr>
      <vt:lpstr>Энергетическое разрешение SiPM</vt:lpstr>
      <vt:lpstr>Энергетическое разрешение SiPM</vt:lpstr>
      <vt:lpstr>Энергетическое разрешение SiPM</vt:lpstr>
      <vt:lpstr>Сравнение SiPM</vt:lpstr>
      <vt:lpstr>Схема установки</vt:lpstr>
      <vt:lpstr>Коэффициент усиления</vt:lpstr>
      <vt:lpstr>Напряжение пробоя</vt:lpstr>
      <vt:lpstr>Проблема измерения кросстока</vt:lpstr>
      <vt:lpstr>Схема установки – offline анализ</vt:lpstr>
      <vt:lpstr>Разбиение на части</vt:lpstr>
      <vt:lpstr>Форма сигнала</vt:lpstr>
      <vt:lpstr>Корреляции</vt:lpstr>
      <vt:lpstr>Спектр временных интервалов</vt:lpstr>
      <vt:lpstr>Кроссток</vt:lpstr>
      <vt:lpstr>ENF - избыточный фактор шума</vt:lpstr>
      <vt:lpstr>Квантовая эффективность</vt:lpstr>
      <vt:lpstr>Энергетическое разрешение</vt:lpstr>
      <vt:lpstr>Результаты:</vt:lpstr>
      <vt:lpstr>Сборка детектора</vt:lpstr>
      <vt:lpstr>Заключение</vt:lpstr>
      <vt:lpstr>Презентация PowerPoint</vt:lpstr>
      <vt:lpstr>Спектр временных интервалов</vt:lpstr>
      <vt:lpstr>Спектр временных интервалов</vt:lpstr>
      <vt:lpstr>Спектр временных интервалов</vt:lpstr>
      <vt:lpstr>Модель распространения света</vt:lpstr>
      <vt:lpstr>Темновой шум </vt:lpstr>
      <vt:lpstr>Темновой шум </vt:lpstr>
      <vt:lpstr>Темновой шум </vt:lpstr>
      <vt:lpstr>Послеимпульсы: вероятность</vt:lpstr>
      <vt:lpstr>Послеимпульсы: вероятность</vt:lpstr>
      <vt:lpstr>Послеимпульсы: постоянная времени</vt:lpstr>
      <vt:lpstr>Послеимпульсы: постоянная времени</vt:lpstr>
      <vt:lpstr>Послеимпульсы</vt:lpstr>
      <vt:lpstr>Послеимпульсы</vt:lpstr>
    </vt:vector>
  </TitlesOfParts>
  <Company>BINP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BINP User</dc:creator>
  <cp:lastModifiedBy>BINP User</cp:lastModifiedBy>
  <cp:revision>597</cp:revision>
  <dcterms:created xsi:type="dcterms:W3CDTF">2016-04-29T05:05:35Z</dcterms:created>
  <dcterms:modified xsi:type="dcterms:W3CDTF">2016-05-24T13:43:25Z</dcterms:modified>
</cp:coreProperties>
</file>